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8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9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4273296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xfrm>
            <a:off x="4273296" y="3200400"/>
            <a:ext cx="16306801" cy="8991600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cap="none" sz="8800">
                <a:solidFill>
                  <a:srgbClr val="CCC1D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3950" indent="-666750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54479" indent="-640079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79" indent="-640079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68879" indent="-640079" defTabSz="914400">
              <a:spcBef>
                <a:spcPts val="1300"/>
              </a:spcBef>
              <a:buSzPct val="100000"/>
              <a:buFont typeface="Arial"/>
              <a:buChar char="»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9917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306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bg>
      <p:bgPr>
        <a:solidFill>
          <a:srgbClr val="775F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6"/>
          <p:cNvSpPr/>
          <p:nvPr/>
        </p:nvSpPr>
        <p:spPr>
          <a:xfrm>
            <a:off x="3048000" y="11942064"/>
            <a:ext cx="18288000" cy="1773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39" name="Rectangle 9"/>
          <p:cNvSpPr/>
          <p:nvPr/>
        </p:nvSpPr>
        <p:spPr>
          <a:xfrm>
            <a:off x="3029711" y="12106656"/>
            <a:ext cx="4498849" cy="1426465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0" name="Rectangle 10"/>
          <p:cNvSpPr/>
          <p:nvPr/>
        </p:nvSpPr>
        <p:spPr>
          <a:xfrm>
            <a:off x="7766304" y="12088368"/>
            <a:ext cx="13569696" cy="1426465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1" name="Title Text"/>
          <p:cNvSpPr txBox="1"/>
          <p:nvPr>
            <p:ph type="title"/>
          </p:nvPr>
        </p:nvSpPr>
        <p:spPr>
          <a:xfrm>
            <a:off x="7772400" y="8077202"/>
            <a:ext cx="12954000" cy="3657601"/>
          </a:xfrm>
          <a:prstGeom prst="rect">
            <a:avLst/>
          </a:prstGeom>
        </p:spPr>
        <p:txBody>
          <a:bodyPr lIns="91429" tIns="91429" rIns="91429" bIns="91429" anchor="b"/>
          <a:lstStyle>
            <a:lvl1pPr algn="l" defTabSz="1828800">
              <a:defRPr sz="8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7772400" y="12100073"/>
            <a:ext cx="13411200" cy="1371601"/>
          </a:xfrm>
          <a:prstGeom prst="rect">
            <a:avLst/>
          </a:prstGeom>
        </p:spPr>
        <p:txBody>
          <a:bodyPr lIns="91429" tIns="91429" rIns="91429" bIns="91429"/>
          <a:lstStyle>
            <a:lvl1pPr marL="0" indent="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153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305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457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61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9601681" y="54991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1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2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3" name="Title Text"/>
          <p:cNvSpPr txBox="1"/>
          <p:nvPr>
            <p:ph type="title"/>
          </p:nvPr>
        </p:nvSpPr>
        <p:spPr>
          <a:xfrm>
            <a:off x="4267201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half" idx="1"/>
          </p:nvPr>
        </p:nvSpPr>
        <p:spPr>
          <a:xfrm>
            <a:off x="4267200" y="3179134"/>
            <a:ext cx="7772400" cy="9144001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anchor="t"/>
          <a:lstStyle>
            <a:lvl1pPr algn="l" defTabSz="2438338">
              <a:lnSpc>
                <a:spcPct val="80000"/>
              </a:lnSpc>
              <a:defRPr b="1" cap="none" spc="-170" sz="8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6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64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 anchor="t"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 defTabSz="584200"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b="1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73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 algn="l" defTabSz="2438338">
              <a:lnSpc>
                <a:spcPct val="80000"/>
              </a:lnSpc>
              <a:defRPr b="1" cap="none" spc="-232" sz="1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74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 defTabSz="584200"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UNSUPERVISED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UNSUPERVISED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PCA: seeks a dimension along which variation is maximum</a:t>
            </a:r>
          </a:p>
        </p:txBody>
      </p:sp>
      <p:sp>
        <p:nvSpPr>
          <p:cNvPr id="253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5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9300" y="3689350"/>
            <a:ext cx="8432800" cy="200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9650" y="5994400"/>
            <a:ext cx="127000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33975" y="7289800"/>
            <a:ext cx="2540001" cy="736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Welcome to…"/>
          <p:cNvSpPr txBox="1"/>
          <p:nvPr/>
        </p:nvSpPr>
        <p:spPr>
          <a:xfrm>
            <a:off x="17395936" y="10727167"/>
            <a:ext cx="6399189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Welcome to 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Constrained optimisation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One equality constraint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PCA: seeks a dimension along which variation is maximum</a:t>
            </a:r>
          </a:p>
        </p:txBody>
      </p:sp>
      <p:sp>
        <p:nvSpPr>
          <p:cNvPr id="260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9300" y="3689350"/>
            <a:ext cx="8432800" cy="200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9650" y="5994400"/>
            <a:ext cx="127000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33975" y="7289800"/>
            <a:ext cx="2540001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48225" y="8585200"/>
            <a:ext cx="57150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84625" y="10026650"/>
            <a:ext cx="12700001" cy="81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icture 12" descr="Picture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22900" y="11033125"/>
            <a:ext cx="2971800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13" descr="Picture 1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896600" y="11033125"/>
            <a:ext cx="2971800" cy="111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agrangian, new cost function"/>
          <p:cNvSpPr txBox="1"/>
          <p:nvPr/>
        </p:nvSpPr>
        <p:spPr>
          <a:xfrm>
            <a:off x="12348960" y="8705850"/>
            <a:ext cx="742393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Lagrangian, new cost function</a:t>
            </a:r>
          </a:p>
        </p:txBody>
      </p:sp>
      <p:sp>
        <p:nvSpPr>
          <p:cNvPr id="269" name="Equation"/>
          <p:cNvSpPr txBox="1"/>
          <p:nvPr/>
        </p:nvSpPr>
        <p:spPr>
          <a:xfrm>
            <a:off x="1982788" y="8823959"/>
            <a:ext cx="2029712" cy="5892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70" name="Welcome to…"/>
          <p:cNvSpPr txBox="1"/>
          <p:nvPr/>
        </p:nvSpPr>
        <p:spPr>
          <a:xfrm>
            <a:off x="17395936" y="11089117"/>
            <a:ext cx="6399189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Welcome to 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Constrained optimisation</a:t>
            </a:r>
          </a:p>
        </p:txBody>
      </p:sp>
      <p:pic>
        <p:nvPicPr>
          <p:cNvPr id="271" name="20220820_170358.jpg" descr="20220820_170358.jpg"/>
          <p:cNvPicPr>
            <a:picLocks noChangeAspect="1"/>
          </p:cNvPicPr>
          <p:nvPr/>
        </p:nvPicPr>
        <p:blipFill>
          <a:blip r:embed="rId9">
            <a:extLst/>
          </a:blip>
          <a:srcRect l="4114" t="26530" r="5556" b="11217"/>
          <a:stretch>
            <a:fillRect/>
          </a:stretch>
        </p:blipFill>
        <p:spPr>
          <a:xfrm>
            <a:off x="19097190" y="2412431"/>
            <a:ext cx="4011095" cy="5984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CA: Numerical ILLUSTRATION"/>
          <p:cNvSpPr txBox="1"/>
          <p:nvPr>
            <p:ph type="title"/>
          </p:nvPr>
        </p:nvSpPr>
        <p:spPr>
          <a:xfrm>
            <a:off x="673100" y="355600"/>
            <a:ext cx="23050500" cy="2126973"/>
          </a:xfrm>
          <a:prstGeom prst="rect">
            <a:avLst/>
          </a:prstGeom>
        </p:spPr>
        <p:txBody>
          <a:bodyPr/>
          <a:lstStyle/>
          <a:p>
            <a:pPr/>
            <a:r>
              <a:t>PCA: Numerical ILLUSTRATION</a:t>
            </a: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20220902_103355.jpg" descr="20220902_103355.jpg"/>
          <p:cNvPicPr>
            <a:picLocks noChangeAspect="1"/>
          </p:cNvPicPr>
          <p:nvPr/>
        </p:nvPicPr>
        <p:blipFill>
          <a:blip r:embed="rId2">
            <a:extLst/>
          </a:blip>
          <a:srcRect l="8240" t="0" r="21587" b="0"/>
          <a:stretch>
            <a:fillRect/>
          </a:stretch>
        </p:blipFill>
        <p:spPr>
          <a:xfrm>
            <a:off x="119928" y="2326938"/>
            <a:ext cx="17110844" cy="11263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8" name="20220902_103407.jpg" descr="20220902_103407.jpg"/>
          <p:cNvPicPr>
            <a:picLocks noChangeAspect="1"/>
          </p:cNvPicPr>
          <p:nvPr/>
        </p:nvPicPr>
        <p:blipFill>
          <a:blip r:embed="rId2">
            <a:extLst/>
          </a:blip>
          <a:srcRect l="10574" t="0" r="11895" b="0"/>
          <a:stretch>
            <a:fillRect/>
          </a:stretch>
        </p:blipFill>
        <p:spPr>
          <a:xfrm>
            <a:off x="654253" y="403332"/>
            <a:ext cx="18904765" cy="11263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2" name="20220902_103417.jpg" descr="20220902_103417.jpg"/>
          <p:cNvPicPr>
            <a:picLocks noChangeAspect="1"/>
          </p:cNvPicPr>
          <p:nvPr/>
        </p:nvPicPr>
        <p:blipFill>
          <a:blip r:embed="rId2">
            <a:extLst/>
          </a:blip>
          <a:srcRect l="8894" t="6678" r="10158" b="0"/>
          <a:stretch>
            <a:fillRect/>
          </a:stretch>
        </p:blipFill>
        <p:spPr>
          <a:xfrm>
            <a:off x="705941" y="262632"/>
            <a:ext cx="16505189" cy="8789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20220902_103422.jpg" descr="20220902_103422.jpg"/>
          <p:cNvPicPr>
            <a:picLocks noChangeAspect="1"/>
          </p:cNvPicPr>
          <p:nvPr/>
        </p:nvPicPr>
        <p:blipFill>
          <a:blip r:embed="rId3">
            <a:extLst/>
          </a:blip>
          <a:srcRect l="0" t="19986" r="0" b="29951"/>
          <a:stretch>
            <a:fillRect/>
          </a:stretch>
        </p:blipFill>
        <p:spPr>
          <a:xfrm>
            <a:off x="17249733" y="530473"/>
            <a:ext cx="7242098" cy="7848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7" indent="3104388" algn="l" defTabSz="2365188">
              <a:lnSpc>
                <a:spcPct val="80000"/>
              </a:lnSpc>
              <a:defRPr b="1" cap="none" spc="-225" sz="11252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</a:t>
            </a:r>
            <a:br/>
            <a:r>
              <a:t>Applications: for fun, not included for Quiz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	</a:t>
            </a:r>
            <a:br/>
            <a:r>
              <a:t>		Face Recognition: PCA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Intra class variation challenge</a:t>
            </a:r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69223"/>
          <a:stretch>
            <a:fillRect/>
          </a:stretch>
        </p:blipFill>
        <p:spPr>
          <a:xfrm>
            <a:off x="5072549" y="3591024"/>
            <a:ext cx="11287125" cy="324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66765" r="0" b="3323"/>
          <a:stretch>
            <a:fillRect/>
          </a:stretch>
        </p:blipFill>
        <p:spPr>
          <a:xfrm>
            <a:off x="5072549" y="7988499"/>
            <a:ext cx="11287125" cy="3153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PCA</a:t>
            </a:r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296" y="3044827"/>
            <a:ext cx="14122401" cy="1054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PCA</a:t>
            </a:r>
          </a:p>
        </p:txBody>
      </p:sp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296" y="3257550"/>
            <a:ext cx="13233401" cy="297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296" y="6305541"/>
            <a:ext cx="11912601" cy="210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89" name="Table"/>
          <p:cNvGraphicFramePr/>
          <p:nvPr/>
        </p:nvGraphicFramePr>
        <p:xfrm>
          <a:off x="3049518" y="4006850"/>
          <a:ext cx="10934701" cy="88646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3640666"/>
                <a:gridCol w="3931970"/>
                <a:gridCol w="3349362"/>
              </a:tblGrid>
              <a:tr h="2950633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continuous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discrete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Supervised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Regression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Classification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Unsupervised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Dimensionality reduction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Clustering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0" name="Rectangle"/>
          <p:cNvSpPr/>
          <p:nvPr/>
        </p:nvSpPr>
        <p:spPr>
          <a:xfrm>
            <a:off x="15190258" y="9060399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1" name="Linear Model"/>
          <p:cNvSpPr txBox="1"/>
          <p:nvPr/>
        </p:nvSpPr>
        <p:spPr>
          <a:xfrm>
            <a:off x="16072677" y="9062351"/>
            <a:ext cx="33931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Linear Model</a:t>
            </a:r>
          </a:p>
        </p:txBody>
      </p:sp>
      <p:sp>
        <p:nvSpPr>
          <p:cNvPr id="192" name="Rectangle"/>
          <p:cNvSpPr/>
          <p:nvPr/>
        </p:nvSpPr>
        <p:spPr>
          <a:xfrm>
            <a:off x="15190258" y="7924088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Non-linear Model"/>
          <p:cNvSpPr txBox="1"/>
          <p:nvPr/>
        </p:nvSpPr>
        <p:spPr>
          <a:xfrm>
            <a:off x="15490077" y="7926040"/>
            <a:ext cx="45583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Non-linear Model</a:t>
            </a:r>
          </a:p>
        </p:txBody>
      </p:sp>
      <p:sp>
        <p:nvSpPr>
          <p:cNvPr id="194" name="Rectangle"/>
          <p:cNvSpPr/>
          <p:nvPr/>
        </p:nvSpPr>
        <p:spPr>
          <a:xfrm>
            <a:off x="15190258" y="6240999"/>
            <a:ext cx="5651569" cy="137618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Hierarchical,…"/>
          <p:cNvSpPr txBox="1"/>
          <p:nvPr/>
        </p:nvSpPr>
        <p:spPr>
          <a:xfrm>
            <a:off x="15490077" y="6154390"/>
            <a:ext cx="455837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Hierarchical, </a:t>
            </a:r>
          </a:p>
          <a:p>
            <a:pPr/>
            <a:r>
              <a:t>Non-linear Model</a:t>
            </a:r>
          </a:p>
        </p:txBody>
      </p:sp>
      <p:sp>
        <p:nvSpPr>
          <p:cNvPr id="196" name="Solutions"/>
          <p:cNvSpPr txBox="1"/>
          <p:nvPr/>
        </p:nvSpPr>
        <p:spPr>
          <a:xfrm>
            <a:off x="16358300" y="5106640"/>
            <a:ext cx="237834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Solutions</a:t>
            </a:r>
          </a:p>
        </p:txBody>
      </p:sp>
      <p:sp>
        <p:nvSpPr>
          <p:cNvPr id="197" name="Deep NN"/>
          <p:cNvSpPr txBox="1"/>
          <p:nvPr/>
        </p:nvSpPr>
        <p:spPr>
          <a:xfrm>
            <a:off x="21101543" y="6184585"/>
            <a:ext cx="2671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Deep NN</a:t>
            </a:r>
          </a:p>
        </p:txBody>
      </p:sp>
      <p:sp>
        <p:nvSpPr>
          <p:cNvPr id="198" name="SVR/SVM,…"/>
          <p:cNvSpPr txBox="1"/>
          <p:nvPr/>
        </p:nvSpPr>
        <p:spPr>
          <a:xfrm>
            <a:off x="21067126" y="7564090"/>
            <a:ext cx="274080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SVR/SVM, </a:t>
            </a:r>
          </a:p>
          <a:p>
            <a:pPr/>
            <a:r>
              <a:t>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	</a:t>
            </a:r>
            <a:br/>
            <a:r>
              <a:t>		Object Recognition</a:t>
            </a:r>
          </a:p>
        </p:txBody>
      </p:sp>
      <p:sp>
        <p:nvSpPr>
          <p:cNvPr id="307" name="Subtitle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8" marL="0" indent="3657600"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	Source: CVML – Andrew Zisserman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711200"/>
            <a:ext cx="18288000" cy="1229008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Rectangle 3"/>
          <p:cNvSpPr/>
          <p:nvPr/>
        </p:nvSpPr>
        <p:spPr>
          <a:xfrm>
            <a:off x="3048000" y="1893453"/>
            <a:ext cx="18288000" cy="4064001"/>
          </a:xfrm>
          <a:prstGeom prst="rect">
            <a:avLst/>
          </a:prstGeom>
          <a:solidFill>
            <a:srgbClr val="FFFFFF"/>
          </a:solidFill>
          <a:ln w="12700" cap="rnd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311" name="Rectangle 5"/>
          <p:cNvSpPr/>
          <p:nvPr/>
        </p:nvSpPr>
        <p:spPr>
          <a:xfrm>
            <a:off x="3371271" y="10529451"/>
            <a:ext cx="17964728" cy="3186547"/>
          </a:xfrm>
          <a:prstGeom prst="rect">
            <a:avLst/>
          </a:prstGeom>
          <a:solidFill>
            <a:srgbClr val="FFFFFF"/>
          </a:solidFill>
          <a:ln w="12700" cap="rnd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14218"/>
            <a:ext cx="18288000" cy="12601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636471"/>
            <a:ext cx="18288000" cy="9615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 Recognition - summary</a:t>
            </a:r>
          </a:p>
        </p:txBody>
      </p:sp>
      <p:pic>
        <p:nvPicPr>
          <p:cNvPr id="3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5128" y="3094259"/>
            <a:ext cx="16460873" cy="10520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816312"/>
            <a:ext cx="18288000" cy="9615093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37" sz="6880"/>
            </a:lvl1pPr>
          </a:lstStyle>
          <a:p>
            <a:pPr/>
            <a:r>
              <a:t>Extract interest points and descriptors for every image</a:t>
            </a:r>
          </a:p>
        </p:txBody>
      </p:sp>
      <p:sp>
        <p:nvSpPr>
          <p:cNvPr id="32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Rectangle 5"/>
          <p:cNvSpPr/>
          <p:nvPr/>
        </p:nvSpPr>
        <p:spPr>
          <a:xfrm>
            <a:off x="3054619" y="3166004"/>
            <a:ext cx="18288001" cy="4352983"/>
          </a:xfrm>
          <a:prstGeom prst="rect">
            <a:avLst/>
          </a:prstGeom>
          <a:solidFill>
            <a:srgbClr val="FFFFFF"/>
          </a:solidFill>
          <a:ln w="12700" cap="rnd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327" name="Group 6"/>
          <p:cNvGrpSpPr/>
          <p:nvPr/>
        </p:nvGrpSpPr>
        <p:grpSpPr>
          <a:xfrm>
            <a:off x="5433749" y="6511635"/>
            <a:ext cx="688111" cy="1893455"/>
            <a:chOff x="0" y="0"/>
            <a:chExt cx="688110" cy="1893453"/>
          </a:xfrm>
        </p:grpSpPr>
        <p:sp>
          <p:nvSpPr>
            <p:cNvPr id="325" name="Left Bracket 2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6" name="Right Bracket 3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30" name="Group 9"/>
          <p:cNvGrpSpPr/>
          <p:nvPr/>
        </p:nvGrpSpPr>
        <p:grpSpPr>
          <a:xfrm>
            <a:off x="4419599" y="6523311"/>
            <a:ext cx="688112" cy="1893455"/>
            <a:chOff x="0" y="0"/>
            <a:chExt cx="688110" cy="1893453"/>
          </a:xfrm>
        </p:grpSpPr>
        <p:sp>
          <p:nvSpPr>
            <p:cNvPr id="328" name="Left Bracket 10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9" name="Right Bracket 11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33" name="Group 12"/>
          <p:cNvGrpSpPr/>
          <p:nvPr/>
        </p:nvGrpSpPr>
        <p:grpSpPr>
          <a:xfrm>
            <a:off x="6385300" y="6486133"/>
            <a:ext cx="688111" cy="1893455"/>
            <a:chOff x="0" y="0"/>
            <a:chExt cx="688110" cy="1893453"/>
          </a:xfrm>
        </p:grpSpPr>
        <p:sp>
          <p:nvSpPr>
            <p:cNvPr id="331" name="Left Bracket 13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32" name="Right Bracket 14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36" name="Group 15"/>
          <p:cNvGrpSpPr/>
          <p:nvPr/>
        </p:nvGrpSpPr>
        <p:grpSpPr>
          <a:xfrm>
            <a:off x="8522999" y="6523311"/>
            <a:ext cx="688111" cy="1893455"/>
            <a:chOff x="0" y="0"/>
            <a:chExt cx="688110" cy="1893453"/>
          </a:xfrm>
        </p:grpSpPr>
        <p:sp>
          <p:nvSpPr>
            <p:cNvPr id="334" name="Left Bracket 16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35" name="Right Bracket 17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39" name="Group 18"/>
          <p:cNvGrpSpPr/>
          <p:nvPr/>
        </p:nvGrpSpPr>
        <p:grpSpPr>
          <a:xfrm>
            <a:off x="7508850" y="6534987"/>
            <a:ext cx="688111" cy="1893455"/>
            <a:chOff x="0" y="0"/>
            <a:chExt cx="688110" cy="1893453"/>
          </a:xfrm>
        </p:grpSpPr>
        <p:sp>
          <p:nvSpPr>
            <p:cNvPr id="337" name="Left Bracket 19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38" name="Right Bracket 20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42" name="Group 21"/>
          <p:cNvGrpSpPr/>
          <p:nvPr/>
        </p:nvGrpSpPr>
        <p:grpSpPr>
          <a:xfrm>
            <a:off x="9474550" y="6497809"/>
            <a:ext cx="688111" cy="1893455"/>
            <a:chOff x="0" y="0"/>
            <a:chExt cx="688110" cy="1893453"/>
          </a:xfrm>
        </p:grpSpPr>
        <p:sp>
          <p:nvSpPr>
            <p:cNvPr id="340" name="Left Bracket 22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41" name="Right Bracket 23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45" name="Group 24"/>
          <p:cNvGrpSpPr/>
          <p:nvPr/>
        </p:nvGrpSpPr>
        <p:grpSpPr>
          <a:xfrm>
            <a:off x="12088973" y="6523311"/>
            <a:ext cx="688111" cy="1893455"/>
            <a:chOff x="0" y="0"/>
            <a:chExt cx="688110" cy="1893453"/>
          </a:xfrm>
        </p:grpSpPr>
        <p:sp>
          <p:nvSpPr>
            <p:cNvPr id="343" name="Left Bracket 25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44" name="Right Bracket 26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48" name="Group 27"/>
          <p:cNvGrpSpPr/>
          <p:nvPr/>
        </p:nvGrpSpPr>
        <p:grpSpPr>
          <a:xfrm>
            <a:off x="11074823" y="6534987"/>
            <a:ext cx="688112" cy="1893455"/>
            <a:chOff x="0" y="0"/>
            <a:chExt cx="688110" cy="1893453"/>
          </a:xfrm>
        </p:grpSpPr>
        <p:sp>
          <p:nvSpPr>
            <p:cNvPr id="346" name="Left Bracket 28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47" name="Right Bracket 29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51" name="Group 30"/>
          <p:cNvGrpSpPr/>
          <p:nvPr/>
        </p:nvGrpSpPr>
        <p:grpSpPr>
          <a:xfrm>
            <a:off x="13040524" y="6497809"/>
            <a:ext cx="688111" cy="1893455"/>
            <a:chOff x="0" y="0"/>
            <a:chExt cx="688110" cy="1893453"/>
          </a:xfrm>
        </p:grpSpPr>
        <p:sp>
          <p:nvSpPr>
            <p:cNvPr id="349" name="Left Bracket 31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50" name="Right Bracket 32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54" name="Group 42"/>
          <p:cNvGrpSpPr/>
          <p:nvPr/>
        </p:nvGrpSpPr>
        <p:grpSpPr>
          <a:xfrm>
            <a:off x="15703829" y="6474457"/>
            <a:ext cx="688111" cy="1893455"/>
            <a:chOff x="0" y="0"/>
            <a:chExt cx="688110" cy="1893453"/>
          </a:xfrm>
        </p:grpSpPr>
        <p:sp>
          <p:nvSpPr>
            <p:cNvPr id="352" name="Left Bracket 43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53" name="Right Bracket 44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57" name="Group 45"/>
          <p:cNvGrpSpPr/>
          <p:nvPr/>
        </p:nvGrpSpPr>
        <p:grpSpPr>
          <a:xfrm>
            <a:off x="14689680" y="6486133"/>
            <a:ext cx="688111" cy="1893455"/>
            <a:chOff x="0" y="0"/>
            <a:chExt cx="688110" cy="1893453"/>
          </a:xfrm>
        </p:grpSpPr>
        <p:sp>
          <p:nvSpPr>
            <p:cNvPr id="355" name="Left Bracket 46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56" name="Right Bracket 47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60" name="Group 48"/>
          <p:cNvGrpSpPr/>
          <p:nvPr/>
        </p:nvGrpSpPr>
        <p:grpSpPr>
          <a:xfrm>
            <a:off x="16655380" y="6448955"/>
            <a:ext cx="688111" cy="1893455"/>
            <a:chOff x="0" y="0"/>
            <a:chExt cx="688110" cy="1893453"/>
          </a:xfrm>
        </p:grpSpPr>
        <p:sp>
          <p:nvSpPr>
            <p:cNvPr id="358" name="Left Bracket 49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59" name="Right Bracket 50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63" name="Group 51"/>
          <p:cNvGrpSpPr/>
          <p:nvPr/>
        </p:nvGrpSpPr>
        <p:grpSpPr>
          <a:xfrm>
            <a:off x="19407071" y="6413827"/>
            <a:ext cx="688111" cy="1893455"/>
            <a:chOff x="0" y="0"/>
            <a:chExt cx="688110" cy="1893453"/>
          </a:xfrm>
        </p:grpSpPr>
        <p:sp>
          <p:nvSpPr>
            <p:cNvPr id="361" name="Left Bracket 52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62" name="Right Bracket 53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66" name="Group 54"/>
          <p:cNvGrpSpPr/>
          <p:nvPr/>
        </p:nvGrpSpPr>
        <p:grpSpPr>
          <a:xfrm>
            <a:off x="18392922" y="6425503"/>
            <a:ext cx="688111" cy="1893455"/>
            <a:chOff x="0" y="0"/>
            <a:chExt cx="688110" cy="1893453"/>
          </a:xfrm>
        </p:grpSpPr>
        <p:sp>
          <p:nvSpPr>
            <p:cNvPr id="364" name="Left Bracket 55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65" name="Right Bracket 56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69" name="Group 57"/>
          <p:cNvGrpSpPr/>
          <p:nvPr/>
        </p:nvGrpSpPr>
        <p:grpSpPr>
          <a:xfrm>
            <a:off x="20358622" y="6388325"/>
            <a:ext cx="688111" cy="1893455"/>
            <a:chOff x="0" y="0"/>
            <a:chExt cx="688110" cy="1893453"/>
          </a:xfrm>
        </p:grpSpPr>
        <p:sp>
          <p:nvSpPr>
            <p:cNvPr id="367" name="Left Bracket 58"/>
            <p:cNvSpPr/>
            <p:nvPr/>
          </p:nvSpPr>
          <p:spPr>
            <a:xfrm>
              <a:off x="-1" y="0"/>
              <a:ext cx="158497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671" y="21600"/>
                    <a:pt x="0" y="21533"/>
                    <a:pt x="0" y="21449"/>
                  </a:cubicBezTo>
                  <a:lnTo>
                    <a:pt x="0" y="151"/>
                  </a:lnTo>
                  <a:cubicBezTo>
                    <a:pt x="0" y="67"/>
                    <a:pt x="9671" y="0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68" name="Right Bracket 59"/>
            <p:cNvSpPr/>
            <p:nvPr/>
          </p:nvSpPr>
          <p:spPr>
            <a:xfrm>
              <a:off x="595746" y="0"/>
              <a:ext cx="92365" cy="1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39"/>
                    <a:pt x="21600" y="88"/>
                  </a:cubicBezTo>
                  <a:lnTo>
                    <a:pt x="21600" y="21512"/>
                  </a:lnTo>
                  <a:cubicBezTo>
                    <a:pt x="21600" y="21561"/>
                    <a:pt x="11929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372" name="Rectangle 7"/>
          <p:cNvGrpSpPr/>
          <p:nvPr/>
        </p:nvGrpSpPr>
        <p:grpSpPr>
          <a:xfrm>
            <a:off x="8196960" y="4641212"/>
            <a:ext cx="7088467" cy="1221371"/>
            <a:chOff x="0" y="0"/>
            <a:chExt cx="7088465" cy="1221370"/>
          </a:xfrm>
        </p:grpSpPr>
        <p:sp>
          <p:nvSpPr>
            <p:cNvPr id="370" name="Rectangle"/>
            <p:cNvSpPr/>
            <p:nvPr/>
          </p:nvSpPr>
          <p:spPr>
            <a:xfrm>
              <a:off x="0" y="-1"/>
              <a:ext cx="7088466" cy="1221372"/>
            </a:xfrm>
            <a:prstGeom prst="rect">
              <a:avLst/>
            </a:prstGeom>
            <a:gradFill flip="none" rotWithShape="1">
              <a:gsLst>
                <a:gs pos="0">
                  <a:srgbClr val="AB7B00"/>
                </a:gs>
                <a:gs pos="55000">
                  <a:srgbClr val="CB9200"/>
                </a:gs>
                <a:gs pos="100000">
                  <a:srgbClr val="EEAB00"/>
                </a:gs>
              </a:gsLst>
              <a:lin ang="16200000" scaled="0"/>
            </a:gradFill>
            <a:ln w="12700" cap="rnd">
              <a:solidFill>
                <a:srgbClr val="EAA900"/>
              </a:solidFill>
              <a:prstDash val="solid"/>
              <a:round/>
            </a:ln>
            <a:effectLst>
              <a:outerShdw sx="100000" sy="100000" kx="0" ky="0" algn="b" rotWithShape="0" blurRad="762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71" name="K- Means Clustering"/>
            <p:cNvSpPr txBox="1"/>
            <p:nvPr/>
          </p:nvSpPr>
          <p:spPr>
            <a:xfrm>
              <a:off x="97790" y="176345"/>
              <a:ext cx="6892886" cy="868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914306">
                <a:defRPr sz="48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/>
              <a:r>
                <a:t>K- Means Clustering</a:t>
              </a:r>
            </a:p>
          </p:txBody>
        </p:sp>
      </p:grpSp>
      <p:sp>
        <p:nvSpPr>
          <p:cNvPr id="373" name="TextBox 60"/>
          <p:cNvSpPr txBox="1"/>
          <p:nvPr/>
        </p:nvSpPr>
        <p:spPr>
          <a:xfrm>
            <a:off x="10329842" y="3033396"/>
            <a:ext cx="3849907" cy="86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Cluster centers</a:t>
            </a:r>
          </a:p>
        </p:txBody>
      </p:sp>
      <p:sp>
        <p:nvSpPr>
          <p:cNvPr id="375" name="Straight Arrow Connector 62"/>
          <p:cNvSpPr/>
          <p:nvPr/>
        </p:nvSpPr>
        <p:spPr>
          <a:xfrm>
            <a:off x="11918817" y="3902076"/>
            <a:ext cx="210946" cy="732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88900">
            <a:solidFill>
              <a:srgbClr val="F0AD00"/>
            </a:solidFill>
            <a:tailEnd type="triangle"/>
          </a:ln>
          <a:effectLst>
            <a:outerShdw sx="100000" sy="100000" kx="0" ky="0" algn="b" rotWithShape="0" blurRad="101600" dist="381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93825"/>
            <a:ext cx="18288000" cy="13522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 recognition</a:t>
            </a:r>
          </a:p>
        </p:txBody>
      </p:sp>
      <p:sp>
        <p:nvSpPr>
          <p:cNvPr id="38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024090"/>
            <a:ext cx="18288000" cy="9666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86400" y="8864600"/>
            <a:ext cx="3149600" cy="485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7" name="Screenshot 2022-08-27 at 8.49.52 PM.png" descr="Screenshot 2022-08-27 at 8.49.52 PM.png"/>
          <p:cNvPicPr>
            <a:picLocks noChangeAspect="1"/>
          </p:cNvPicPr>
          <p:nvPr/>
        </p:nvPicPr>
        <p:blipFill>
          <a:blip r:embed="rId2">
            <a:extLst/>
          </a:blip>
          <a:srcRect l="28964" t="33796" r="6290" b="21417"/>
          <a:stretch>
            <a:fillRect/>
          </a:stretch>
        </p:blipFill>
        <p:spPr>
          <a:xfrm>
            <a:off x="826148" y="507537"/>
            <a:ext cx="22731733" cy="9827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https://www.geeksforgeeks.org/ml-determine-the-optimal-value-of-k-in-k-means-clustering/?ref=lbp"/>
          <p:cNvSpPr txBox="1"/>
          <p:nvPr/>
        </p:nvSpPr>
        <p:spPr>
          <a:xfrm>
            <a:off x="443213" y="12007498"/>
            <a:ext cx="2273927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https://www.geeksforgeeks.org/ml-determine-the-optimal-value-of-k-in-k-means-clustering/?ref=lbp</a:t>
            </a:r>
          </a:p>
        </p:txBody>
      </p:sp>
      <p:pic>
        <p:nvPicPr>
          <p:cNvPr id="390" name="Screenshot 2022-08-27 at 9.02.36 PM.png" descr="Screenshot 2022-08-27 at 9.02.36 PM.png"/>
          <p:cNvPicPr>
            <a:picLocks noChangeAspect="1"/>
          </p:cNvPicPr>
          <p:nvPr/>
        </p:nvPicPr>
        <p:blipFill>
          <a:blip r:embed="rId2">
            <a:extLst/>
          </a:blip>
          <a:srcRect l="24079" t="27734" r="28018" b="32975"/>
          <a:stretch>
            <a:fillRect/>
          </a:stretch>
        </p:blipFill>
        <p:spPr>
          <a:xfrm>
            <a:off x="-955092" y="-44782"/>
            <a:ext cx="13079423" cy="6704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Screenshot 2022-08-27 at 9.02.41 PM.png" descr="Screenshot 2022-08-27 at 9.02.41 PM.png"/>
          <p:cNvPicPr>
            <a:picLocks noChangeAspect="1"/>
          </p:cNvPicPr>
          <p:nvPr/>
        </p:nvPicPr>
        <p:blipFill>
          <a:blip r:embed="rId3">
            <a:extLst/>
          </a:blip>
          <a:srcRect l="23924" t="32883" r="27477" b="26475"/>
          <a:stretch>
            <a:fillRect/>
          </a:stretch>
        </p:blipFill>
        <p:spPr>
          <a:xfrm>
            <a:off x="-298247" y="5692136"/>
            <a:ext cx="12512648" cy="6539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Screenshot 2022-08-27 at 9.02.45 PM.png" descr="Screenshot 2022-08-27 at 9.02.45 PM.png"/>
          <p:cNvPicPr>
            <a:picLocks noChangeAspect="1"/>
          </p:cNvPicPr>
          <p:nvPr/>
        </p:nvPicPr>
        <p:blipFill>
          <a:blip r:embed="rId4">
            <a:extLst/>
          </a:blip>
          <a:srcRect l="25710" t="31754" r="26928" b="30924"/>
          <a:stretch>
            <a:fillRect/>
          </a:stretch>
        </p:blipFill>
        <p:spPr>
          <a:xfrm>
            <a:off x="11852007" y="-324446"/>
            <a:ext cx="12779502" cy="6294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Screenshot 2022-08-27 at 9.02.49 PM.png" descr="Screenshot 2022-08-27 at 9.02.49 PM.png"/>
          <p:cNvPicPr>
            <a:picLocks noChangeAspect="1"/>
          </p:cNvPicPr>
          <p:nvPr/>
        </p:nvPicPr>
        <p:blipFill>
          <a:blip r:embed="rId5">
            <a:extLst/>
          </a:blip>
          <a:srcRect l="23708" t="29412" r="28720" b="31477"/>
          <a:stretch>
            <a:fillRect/>
          </a:stretch>
        </p:blipFill>
        <p:spPr>
          <a:xfrm>
            <a:off x="11923190" y="5904547"/>
            <a:ext cx="12022476" cy="6177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02" name="Table"/>
          <p:cNvGraphicFramePr/>
          <p:nvPr/>
        </p:nvGraphicFramePr>
        <p:xfrm>
          <a:off x="3049518" y="4006850"/>
          <a:ext cx="10934701" cy="88646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3640666"/>
                <a:gridCol w="3931970"/>
                <a:gridCol w="3349362"/>
              </a:tblGrid>
              <a:tr h="2950633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continuous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Output = discrete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Supervised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Regression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Classification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  <a:tr h="295063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Unsupervised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Dimensionality reduction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Clustering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L>
                    <a:lnR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R>
                    <a:lnT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T>
                    <a:lnB w="38100">
                      <a:solidFill>
                        <a:schemeClr val="accent6">
                          <a:satOff val="1848"/>
                          <a:lumOff val="-15262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03" name="Rectangle"/>
          <p:cNvSpPr/>
          <p:nvPr/>
        </p:nvSpPr>
        <p:spPr>
          <a:xfrm>
            <a:off x="15190258" y="9060399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4" name="Linear Model"/>
          <p:cNvSpPr txBox="1"/>
          <p:nvPr/>
        </p:nvSpPr>
        <p:spPr>
          <a:xfrm>
            <a:off x="16072677" y="9062351"/>
            <a:ext cx="33931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Linear Model</a:t>
            </a:r>
          </a:p>
        </p:txBody>
      </p:sp>
      <p:sp>
        <p:nvSpPr>
          <p:cNvPr id="205" name="Rectangle"/>
          <p:cNvSpPr/>
          <p:nvPr/>
        </p:nvSpPr>
        <p:spPr>
          <a:xfrm>
            <a:off x="15190258" y="7924088"/>
            <a:ext cx="5651569" cy="82940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Non-linear Model"/>
          <p:cNvSpPr txBox="1"/>
          <p:nvPr/>
        </p:nvSpPr>
        <p:spPr>
          <a:xfrm>
            <a:off x="15490077" y="7926040"/>
            <a:ext cx="455837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Non-linear Model</a:t>
            </a:r>
          </a:p>
        </p:txBody>
      </p:sp>
      <p:sp>
        <p:nvSpPr>
          <p:cNvPr id="207" name="Rectangle"/>
          <p:cNvSpPr/>
          <p:nvPr/>
        </p:nvSpPr>
        <p:spPr>
          <a:xfrm>
            <a:off x="15190258" y="6240999"/>
            <a:ext cx="5651569" cy="137618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Hierarchical,…"/>
          <p:cNvSpPr txBox="1"/>
          <p:nvPr/>
        </p:nvSpPr>
        <p:spPr>
          <a:xfrm>
            <a:off x="15490077" y="6154390"/>
            <a:ext cx="455837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Hierarchical, </a:t>
            </a:r>
          </a:p>
          <a:p>
            <a:pPr/>
            <a:r>
              <a:t>Non-linear Model</a:t>
            </a:r>
          </a:p>
        </p:txBody>
      </p:sp>
      <p:sp>
        <p:nvSpPr>
          <p:cNvPr id="209" name="Solutions"/>
          <p:cNvSpPr txBox="1"/>
          <p:nvPr/>
        </p:nvSpPr>
        <p:spPr>
          <a:xfrm>
            <a:off x="16358300" y="5106640"/>
            <a:ext cx="237834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Solutions</a:t>
            </a:r>
          </a:p>
        </p:txBody>
      </p:sp>
      <p:sp>
        <p:nvSpPr>
          <p:cNvPr id="210" name="Deep NN"/>
          <p:cNvSpPr txBox="1"/>
          <p:nvPr/>
        </p:nvSpPr>
        <p:spPr>
          <a:xfrm>
            <a:off x="21101543" y="6184585"/>
            <a:ext cx="2671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Deep NN</a:t>
            </a:r>
          </a:p>
        </p:txBody>
      </p:sp>
      <p:sp>
        <p:nvSpPr>
          <p:cNvPr id="211" name="SVR/SVM,…"/>
          <p:cNvSpPr txBox="1"/>
          <p:nvPr/>
        </p:nvSpPr>
        <p:spPr>
          <a:xfrm>
            <a:off x="21067126" y="7564090"/>
            <a:ext cx="274080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SVR/SVM, </a:t>
            </a:r>
          </a:p>
          <a:p>
            <a:pPr/>
            <a:r>
              <a:t>NN</a:t>
            </a:r>
          </a:p>
        </p:txBody>
      </p:sp>
      <p:sp>
        <p:nvSpPr>
          <p:cNvPr id="212" name="K-means"/>
          <p:cNvSpPr txBox="1"/>
          <p:nvPr/>
        </p:nvSpPr>
        <p:spPr>
          <a:xfrm>
            <a:off x="11517172" y="11816714"/>
            <a:ext cx="182359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pPr/>
            <a:r>
              <a:t>K-means</a:t>
            </a:r>
          </a:p>
        </p:txBody>
      </p:sp>
      <p:sp>
        <p:nvSpPr>
          <p:cNvPr id="213" name="PCA"/>
          <p:cNvSpPr txBox="1"/>
          <p:nvPr/>
        </p:nvSpPr>
        <p:spPr>
          <a:xfrm>
            <a:off x="8272521" y="12109591"/>
            <a:ext cx="107870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pPr/>
            <a:r>
              <a:t>PCA</a:t>
            </a:r>
          </a:p>
        </p:txBody>
      </p:sp>
      <p:sp>
        <p:nvSpPr>
          <p:cNvPr id="214" name="kNN, NN,…"/>
          <p:cNvSpPr txBox="1"/>
          <p:nvPr/>
        </p:nvSpPr>
        <p:spPr>
          <a:xfrm>
            <a:off x="11037639" y="8571031"/>
            <a:ext cx="232142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kNN, NN, </a:t>
            </a:r>
          </a:p>
          <a:p>
            <a: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pPr>
            <a:r>
              <a:t>Perceptron</a:t>
            </a:r>
          </a:p>
        </p:txBody>
      </p:sp>
      <p:sp>
        <p:nvSpPr>
          <p:cNvPr id="215" name="Bayes, Logistic"/>
          <p:cNvSpPr txBox="1"/>
          <p:nvPr/>
        </p:nvSpPr>
        <p:spPr>
          <a:xfrm>
            <a:off x="10991684" y="7189175"/>
            <a:ext cx="287456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pPr/>
            <a:r>
              <a:t>Bayes, Logistic</a:t>
            </a:r>
          </a:p>
        </p:txBody>
      </p:sp>
      <p:sp>
        <p:nvSpPr>
          <p:cNvPr id="216" name="Linear Regression"/>
          <p:cNvSpPr txBox="1"/>
          <p:nvPr/>
        </p:nvSpPr>
        <p:spPr>
          <a:xfrm>
            <a:off x="6705009" y="8863131"/>
            <a:ext cx="361101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pPr/>
            <a:r>
              <a:t>Linear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IMENSIONALITY REDUCTION: PC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DIMENSIONALITY REDUCTION: PCA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Principle</a:t>
            </a:r>
          </a:p>
        </p:txBody>
      </p:sp>
      <p:sp>
        <p:nvSpPr>
          <p:cNvPr id="222" name="Content Placeholder 2"/>
          <p:cNvSpPr txBox="1"/>
          <p:nvPr>
            <p:ph type="body" sz="half" idx="1"/>
          </p:nvPr>
        </p:nvSpPr>
        <p:spPr>
          <a:xfrm>
            <a:off x="365041" y="4000500"/>
            <a:ext cx="14418481" cy="8864600"/>
          </a:xfrm>
          <a:prstGeom prst="rect">
            <a:avLst/>
          </a:prstGeom>
        </p:spPr>
        <p:txBody>
          <a:bodyPr/>
          <a:lstStyle/>
          <a:p>
            <a:pPr marL="552450" indent="-552450" defTabSz="619125">
              <a:spcBef>
                <a:spcPts val="4800"/>
              </a:spcBef>
              <a:defRPr sz="4800"/>
            </a:pPr>
            <a:r>
              <a:t>Given: A set of N points in D (say D = 2) dimensions</a:t>
            </a:r>
          </a:p>
          <a:p>
            <a:pPr marL="552450" indent="-552450" defTabSz="619125">
              <a:spcBef>
                <a:spcPts val="4800"/>
              </a:spcBef>
              <a:defRPr sz="4800"/>
            </a:pPr>
            <a:r>
              <a:t>Can we project these points into M (say M = 1) dimension where M&lt;D</a:t>
            </a:r>
          </a:p>
          <a:p>
            <a:pPr marL="552450" indent="-552450" defTabSz="619125">
              <a:spcBef>
                <a:spcPts val="4800"/>
              </a:spcBef>
              <a:defRPr sz="4800"/>
            </a:pPr>
          </a:p>
          <a:p>
            <a:pPr marL="552450" indent="-552450" defTabSz="619125">
              <a:spcBef>
                <a:spcPts val="4800"/>
              </a:spcBef>
              <a:defRPr sz="4800"/>
            </a:pPr>
            <a:r>
              <a:t>Logic: Retain the valuable dimensions</a:t>
            </a:r>
          </a:p>
          <a:p>
            <a:pPr marL="552450" indent="-552450" defTabSz="619125">
              <a:spcBef>
                <a:spcPts val="4800"/>
              </a:spcBef>
              <a:defRPr sz="4800"/>
            </a:pPr>
            <a:r>
              <a:t>Example: Remove Redundant dimension</a:t>
            </a:r>
          </a:p>
          <a:p>
            <a:pPr marL="552450" indent="-552450" defTabSz="619125">
              <a:spcBef>
                <a:spcPts val="4800"/>
              </a:spcBef>
              <a:defRPr sz="4800"/>
            </a:pPr>
            <a:r>
              <a:t>Example: Pick dimensions with maximum variation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4" name="20220826_173158.jpg" descr="20220826_173158.jpg"/>
          <p:cNvPicPr>
            <a:picLocks noChangeAspect="1"/>
          </p:cNvPicPr>
          <p:nvPr/>
        </p:nvPicPr>
        <p:blipFill>
          <a:blip r:embed="rId2">
            <a:extLst/>
          </a:blip>
          <a:srcRect l="0" t="10552" r="0" b="30926"/>
          <a:stretch>
            <a:fillRect/>
          </a:stretch>
        </p:blipFill>
        <p:spPr>
          <a:xfrm>
            <a:off x="15174126" y="3026171"/>
            <a:ext cx="8274759" cy="10482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48970" b="0"/>
          <a:stretch>
            <a:fillRect/>
          </a:stretch>
        </p:blipFill>
        <p:spPr>
          <a:xfrm>
            <a:off x="647700" y="673100"/>
            <a:ext cx="11781898" cy="12369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2872" t="0" r="0" b="0"/>
          <a:stretch>
            <a:fillRect/>
          </a:stretch>
        </p:blipFill>
        <p:spPr>
          <a:xfrm>
            <a:off x="12887463" y="673100"/>
            <a:ext cx="10881050" cy="1236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PCA: seeks a dimension along which variation is maximum</a:t>
            </a:r>
          </a:p>
        </p:txBody>
      </p:sp>
      <p:sp>
        <p:nvSpPr>
          <p:cNvPr id="231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3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4625" y="3400426"/>
            <a:ext cx="9017001" cy="904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5250" y="3546476"/>
            <a:ext cx="3683000" cy="208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4975" y="7483785"/>
            <a:ext cx="8432801" cy="200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01625" y="5629276"/>
            <a:ext cx="7340601" cy="205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70826" y="10169525"/>
            <a:ext cx="12700001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1"/>
      <p:bldP build="whole" bldLvl="1" animBg="1" rev="0" advAuto="0" spid="232" grpId="3"/>
      <p:bldP build="whole" bldLvl="1" animBg="1" rev="0" advAuto="0" spid="234" grpId="4"/>
      <p:bldP build="whole" bldLvl="1" animBg="1" rev="0" advAuto="0" spid="236" grpId="5"/>
      <p:bldP build="whole" bldLvl="1" animBg="1" rev="0" advAuto="0" spid="23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443" b="0"/>
          <a:stretch>
            <a:fillRect/>
          </a:stretch>
        </p:blipFill>
        <p:spPr>
          <a:xfrm>
            <a:off x="-14659" y="-67954"/>
            <a:ext cx="15186254" cy="11556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2872" t="0" r="0" b="0"/>
          <a:stretch>
            <a:fillRect/>
          </a:stretch>
        </p:blipFill>
        <p:spPr>
          <a:xfrm>
            <a:off x="15144785" y="-68078"/>
            <a:ext cx="7509978" cy="8537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PCA: seeks a dimension along which variation is maximum</a:t>
            </a:r>
          </a:p>
        </p:txBody>
      </p:sp>
      <p:sp>
        <p:nvSpPr>
          <p:cNvPr id="243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4625" y="3400426"/>
            <a:ext cx="9017001" cy="904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5250" y="3546476"/>
            <a:ext cx="3683000" cy="208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4975" y="7483785"/>
            <a:ext cx="8432801" cy="200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01625" y="5629276"/>
            <a:ext cx="7340601" cy="205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70826" y="10169525"/>
            <a:ext cx="127000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9" descr="Picture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55600" y="11033125"/>
            <a:ext cx="2641600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81376" y="11033125"/>
            <a:ext cx="2540001" cy="73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2"/>
      <p:bldP build="whole" bldLvl="1" animBg="1" rev="0" advAuto="0" spid="250" grpId="3"/>
      <p:bldP build="whole" bldLvl="1" animBg="1" rev="0" advAuto="0" spid="24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